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9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13D59-E7F7-3248-8CC2-D1F4C4C9A07B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FF1D4-DC95-2A41-845F-4BB1CF09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4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8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To enable analysis of data points relative to screen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FF1D4-DC95-2A41-845F-4BB1CF0903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6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0C8B3-EB2F-D447-B711-7683AF05DEC5}" type="datetime1">
              <a:rPr lang="en-NZ" smtClean="0"/>
              <a:t>25/09/2019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Eye-tracking For Diagnosis of Visual Deficits | Jerry Zhang &amp; Sidhant Raje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3D0EFE-EF11-854B-843C-C8A379A8B1AD}" type="datetime1">
              <a:rPr lang="en-NZ" smtClean="0"/>
              <a:t>25/09/2019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Eye-tracking For Diagnosis of Visual Deficits | Jerry Zhang &amp; Sidhant Raje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352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617DB-B9CE-9147-9818-6A52DBA5F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065500"/>
            <a:ext cx="4320227" cy="23951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Eye-tracking for Diagnosis of Visual Deficits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9ED06-7922-6B4B-B5AD-63040E6AE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732305"/>
            <a:ext cx="4320228" cy="252449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Sidhant </a:t>
            </a:r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raje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Jerry Zhang</a:t>
            </a:r>
          </a:p>
          <a:p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Supervisor: Dr Luke </a:t>
            </a:r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hallum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Part IV Research Project 2019</a:t>
            </a:r>
          </a:p>
          <a:p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15766E3-4DAA-D140-B5E9-D4ED05E3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356" y="5462680"/>
            <a:ext cx="5710061" cy="92788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31AFB00B-1E97-D248-89B9-9C448F63AE85}"/>
              </a:ext>
            </a:extLst>
          </p:cNvPr>
          <p:cNvGrpSpPr>
            <a:grpSpLocks noChangeAspect="1"/>
          </p:cNvGrpSpPr>
          <p:nvPr/>
        </p:nvGrpSpPr>
        <p:grpSpPr>
          <a:xfrm>
            <a:off x="6115851" y="2175282"/>
            <a:ext cx="5411069" cy="2027704"/>
            <a:chOff x="6483906" y="2369020"/>
            <a:chExt cx="4198492" cy="1573312"/>
          </a:xfrm>
        </p:grpSpPr>
        <p:pic>
          <p:nvPicPr>
            <p:cNvPr id="60" name="Graphic 59" descr="Circles with lines">
              <a:extLst>
                <a:ext uri="{FF2B5EF4-FFF2-40B4-BE49-F238E27FC236}">
                  <a16:creationId xmlns:a16="http://schemas.microsoft.com/office/drawing/2014/main" id="{F26882D5-AFDC-5040-BF62-3EE647E6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0000">
              <a:off x="6835817" y="2619276"/>
              <a:ext cx="879491" cy="879489"/>
            </a:xfrm>
            <a:prstGeom prst="rect">
              <a:avLst/>
            </a:prstGeom>
          </p:spPr>
        </p:pic>
        <p:pic>
          <p:nvPicPr>
            <p:cNvPr id="66" name="Graphic 65" descr="Monitor">
              <a:extLst>
                <a:ext uri="{FF2B5EF4-FFF2-40B4-BE49-F238E27FC236}">
                  <a16:creationId xmlns:a16="http://schemas.microsoft.com/office/drawing/2014/main" id="{ACBDF7DD-D877-EA4D-AEA5-025EE9486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3906" y="2369020"/>
              <a:ext cx="1573311" cy="1573312"/>
            </a:xfrm>
            <a:prstGeom prst="rect">
              <a:avLst/>
            </a:prstGeom>
          </p:spPr>
        </p:pic>
        <p:pic>
          <p:nvPicPr>
            <p:cNvPr id="70" name="Graphic 69" descr="Glasses">
              <a:extLst>
                <a:ext uri="{FF2B5EF4-FFF2-40B4-BE49-F238E27FC236}">
                  <a16:creationId xmlns:a16="http://schemas.microsoft.com/office/drawing/2014/main" id="{AF0082FF-0891-5942-95A5-1B42F918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09087" y="2369020"/>
              <a:ext cx="1573311" cy="1573312"/>
            </a:xfrm>
            <a:prstGeom prst="rect">
              <a:avLst/>
            </a:prstGeom>
          </p:spPr>
        </p:pic>
        <p:pic>
          <p:nvPicPr>
            <p:cNvPr id="77" name="Graphic 76" descr="Heartbeat">
              <a:extLst>
                <a:ext uri="{FF2B5EF4-FFF2-40B4-BE49-F238E27FC236}">
                  <a16:creationId xmlns:a16="http://schemas.microsoft.com/office/drawing/2014/main" id="{E93841B2-5067-BB4B-AC3F-082920C4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67219" y="269847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7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data acquisition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392BAE-4AA0-4C4B-AF12-460102CE08FB}"/>
              </a:ext>
            </a:extLst>
          </p:cNvPr>
          <p:cNvSpPr txBox="1"/>
          <p:nvPr/>
        </p:nvSpPr>
        <p:spPr>
          <a:xfrm>
            <a:off x="599224" y="1288474"/>
            <a:ext cx="66328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Data Extraction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 err="1"/>
              <a:t>Actiview</a:t>
            </a:r>
            <a:r>
              <a:rPr lang="en-NZ" sz="2400" dirty="0"/>
              <a:t> software saves as BDF file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Use Fieldtrip Toolbox in MATLAB to load BDF file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Extract X, Y, and Trigger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Fieldtrip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Open-source data analysis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Reads BDF Header and stores specified channels to MATLAB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2DD7C-8ED2-4B46-AEE0-310A46F15376}"/>
              </a:ext>
            </a:extLst>
          </p:cNvPr>
          <p:cNvSpPr/>
          <p:nvPr/>
        </p:nvSpPr>
        <p:spPr>
          <a:xfrm>
            <a:off x="8200012" y="1565563"/>
            <a:ext cx="2520000" cy="36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Jazz Novo SN 1060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1E75B6-4DFE-43B0-89EA-0D30F7C520DB}"/>
              </a:ext>
            </a:extLst>
          </p:cNvPr>
          <p:cNvSpPr/>
          <p:nvPr/>
        </p:nvSpPr>
        <p:spPr>
          <a:xfrm>
            <a:off x="8200012" y="2385746"/>
            <a:ext cx="2520000" cy="36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 err="1"/>
              <a:t>Biosemi</a:t>
            </a:r>
            <a:r>
              <a:rPr lang="en-NZ" dirty="0"/>
              <a:t> </a:t>
            </a:r>
            <a:r>
              <a:rPr lang="en-NZ" dirty="0" err="1"/>
              <a:t>ActiveTwo</a:t>
            </a:r>
            <a:endParaRPr lang="en-NZ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94338E-9FD0-4FCD-979C-19E695C4CEEF}"/>
              </a:ext>
            </a:extLst>
          </p:cNvPr>
          <p:cNvSpPr/>
          <p:nvPr/>
        </p:nvSpPr>
        <p:spPr>
          <a:xfrm>
            <a:off x="8200012" y="3205929"/>
            <a:ext cx="2520000" cy="36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BDF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B67E3-B4C3-4D48-ACCB-F64020DBC941}"/>
              </a:ext>
            </a:extLst>
          </p:cNvPr>
          <p:cNvSpPr/>
          <p:nvPr/>
        </p:nvSpPr>
        <p:spPr>
          <a:xfrm>
            <a:off x="8200012" y="4026112"/>
            <a:ext cx="2520000" cy="36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MATLAB – (Fieldtrip)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DA43E6-7CBC-459F-9DA3-796D9C0475E0}"/>
              </a:ext>
            </a:extLst>
          </p:cNvPr>
          <p:cNvSpPr/>
          <p:nvPr/>
        </p:nvSpPr>
        <p:spPr>
          <a:xfrm>
            <a:off x="8200012" y="4846294"/>
            <a:ext cx="2520000" cy="36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i="1" dirty="0"/>
              <a:t>X-Y Pos. &amp; Trigger</a:t>
            </a:r>
            <a:r>
              <a:rPr lang="en-NZ" dirty="0"/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816561-AFE2-4FC7-88F0-C099DC0FD889}"/>
              </a:ext>
            </a:extLst>
          </p:cNvPr>
          <p:cNvSpPr/>
          <p:nvPr/>
        </p:nvSpPr>
        <p:spPr>
          <a:xfrm>
            <a:off x="8200012" y="5666476"/>
            <a:ext cx="2520000" cy="36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Data Analysis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80BBD5-0DC4-4375-813C-FEE219705C2B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9460012" y="1925563"/>
            <a:ext cx="0" cy="46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60A781-88A6-4247-B982-D194AB9B117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460012" y="2745746"/>
            <a:ext cx="0" cy="46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55B311-7662-4FAB-B614-2AB3A0C7E8A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460012" y="3565929"/>
            <a:ext cx="0" cy="46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188554-4278-4A32-98B7-2AC35ACCD8F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460012" y="4386112"/>
            <a:ext cx="0" cy="46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A32E23-3A1E-4B2A-AE4B-BD96A4554EB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460012" y="5206294"/>
            <a:ext cx="0" cy="46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AE3598-BE60-4B36-AFBD-4D6C737ED7A3}"/>
              </a:ext>
            </a:extLst>
          </p:cNvPr>
          <p:cNvSpPr txBox="1"/>
          <p:nvPr/>
        </p:nvSpPr>
        <p:spPr>
          <a:xfrm>
            <a:off x="7660012" y="6247384"/>
            <a:ext cx="360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NZ" dirty="0"/>
              <a:t>Data Extraction Methodology</a:t>
            </a:r>
          </a:p>
        </p:txBody>
      </p:sp>
    </p:spTree>
    <p:extLst>
      <p:ext uri="{BB962C8B-B14F-4D97-AF65-F5344CB8AC3E}">
        <p14:creationId xmlns:p14="http://schemas.microsoft.com/office/powerpoint/2010/main" val="336082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Testing process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29D824-8C98-4D24-8DC5-9D09545A670A}"/>
              </a:ext>
            </a:extLst>
          </p:cNvPr>
          <p:cNvSpPr/>
          <p:nvPr/>
        </p:nvSpPr>
        <p:spPr>
          <a:xfrm>
            <a:off x="3576317" y="1576340"/>
            <a:ext cx="2250000" cy="10800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4-point Calibration &amp; Fixation Test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973AC8-10EC-46FE-A772-A901D9A9BA55}"/>
              </a:ext>
            </a:extLst>
          </p:cNvPr>
          <p:cNvSpPr/>
          <p:nvPr/>
        </p:nvSpPr>
        <p:spPr>
          <a:xfrm>
            <a:off x="1013226" y="1576340"/>
            <a:ext cx="2250000" cy="10800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Dichroic Filter (Red-Blue)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1BFB3B-5E4B-4D4A-94C7-DEE6F5509223}"/>
              </a:ext>
            </a:extLst>
          </p:cNvPr>
          <p:cNvSpPr/>
          <p:nvPr/>
        </p:nvSpPr>
        <p:spPr>
          <a:xfrm>
            <a:off x="6139408" y="1576340"/>
            <a:ext cx="2250000" cy="10800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Dichroic Filter (Blue-Red)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7945B2-CCAA-47FB-AFCF-9400144D82B1}"/>
              </a:ext>
            </a:extLst>
          </p:cNvPr>
          <p:cNvSpPr/>
          <p:nvPr/>
        </p:nvSpPr>
        <p:spPr>
          <a:xfrm>
            <a:off x="8702499" y="1576340"/>
            <a:ext cx="2250000" cy="10800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4-point Calibration &amp; Fixation Test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E3BB65-A615-4D11-B195-E88D47E7FDEC}"/>
              </a:ext>
            </a:extLst>
          </p:cNvPr>
          <p:cNvSpPr/>
          <p:nvPr/>
        </p:nvSpPr>
        <p:spPr>
          <a:xfrm>
            <a:off x="8702499" y="3429000"/>
            <a:ext cx="2250000" cy="10800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Dichroic Filter (Blue-Red)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8F1E9E5-AF3A-4379-8C96-F8E36148F884}"/>
              </a:ext>
            </a:extLst>
          </p:cNvPr>
          <p:cNvSpPr/>
          <p:nvPr/>
        </p:nvSpPr>
        <p:spPr>
          <a:xfrm>
            <a:off x="6139408" y="3429000"/>
            <a:ext cx="2250000" cy="10800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2-point Calibration &amp; Horizontal Tracking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DDD7EC8-E06E-4BAF-9ABD-C0752DA467F9}"/>
              </a:ext>
            </a:extLst>
          </p:cNvPr>
          <p:cNvSpPr/>
          <p:nvPr/>
        </p:nvSpPr>
        <p:spPr>
          <a:xfrm>
            <a:off x="3576317" y="3429000"/>
            <a:ext cx="2250000" cy="10800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2-point Calibration &amp; Vertical Tracking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6461F78-703A-429B-8B5D-CC064DE26F79}"/>
              </a:ext>
            </a:extLst>
          </p:cNvPr>
          <p:cNvSpPr/>
          <p:nvPr/>
        </p:nvSpPr>
        <p:spPr>
          <a:xfrm>
            <a:off x="1013226" y="3429000"/>
            <a:ext cx="2250000" cy="10800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Dichroic Filter (Red-Blue)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10B8833-0D06-480C-9130-15CC85313E29}"/>
              </a:ext>
            </a:extLst>
          </p:cNvPr>
          <p:cNvSpPr/>
          <p:nvPr/>
        </p:nvSpPr>
        <p:spPr>
          <a:xfrm>
            <a:off x="1013226" y="5174673"/>
            <a:ext cx="2250000" cy="10800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2-point Calibration &amp; Horizontal Tracking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E3AF63-E6F4-492A-B733-31FB1D7458E6}"/>
              </a:ext>
            </a:extLst>
          </p:cNvPr>
          <p:cNvSpPr/>
          <p:nvPr/>
        </p:nvSpPr>
        <p:spPr>
          <a:xfrm>
            <a:off x="3576317" y="5174673"/>
            <a:ext cx="2250000" cy="10800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2-point Calibration &amp; Vertical Tracking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4B7232-7733-46E5-AA51-33047D258067}"/>
              </a:ext>
            </a:extLst>
          </p:cNvPr>
          <p:cNvSpPr/>
          <p:nvPr/>
        </p:nvSpPr>
        <p:spPr>
          <a:xfrm>
            <a:off x="7264408" y="5174673"/>
            <a:ext cx="2250000" cy="10800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pPr algn="ctr"/>
            <a:r>
              <a:rPr lang="en-NZ" sz="2000" dirty="0"/>
              <a:t>DATA ANALYSIS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C81AE2-B5E4-4745-859F-97620E06CA10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3263226" y="2116340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1C7F32-F986-41C7-84EE-79414D14E4F7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826317" y="2116340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88B5E6-465D-471A-8CF5-1169E627B62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389408" y="2116340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DB24C0-0359-4757-9C16-438D74FC1AAF}"/>
              </a:ext>
            </a:extLst>
          </p:cNvPr>
          <p:cNvCxnSpPr>
            <a:stCxn id="10" idx="2"/>
            <a:endCxn id="33" idx="0"/>
          </p:cNvCxnSpPr>
          <p:nvPr/>
        </p:nvCxnSpPr>
        <p:spPr>
          <a:xfrm>
            <a:off x="9827499" y="2656340"/>
            <a:ext cx="0" cy="772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F38DBE-AB1B-48BD-8AB9-320128E4B6F2}"/>
              </a:ext>
            </a:extLst>
          </p:cNvPr>
          <p:cNvCxnSpPr>
            <a:stCxn id="33" idx="1"/>
            <a:endCxn id="34" idx="3"/>
          </p:cNvCxnSpPr>
          <p:nvPr/>
        </p:nvCxnSpPr>
        <p:spPr>
          <a:xfrm flipH="1">
            <a:off x="8389408" y="3969000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54130F-708B-4F9D-AF51-0415CCDCDF7C}"/>
              </a:ext>
            </a:extLst>
          </p:cNvPr>
          <p:cNvCxnSpPr>
            <a:stCxn id="34" idx="1"/>
            <a:endCxn id="35" idx="3"/>
          </p:cNvCxnSpPr>
          <p:nvPr/>
        </p:nvCxnSpPr>
        <p:spPr>
          <a:xfrm flipH="1">
            <a:off x="5826317" y="3969000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EABF875-38D5-4563-8BE2-E3D8E8F167C0}"/>
              </a:ext>
            </a:extLst>
          </p:cNvPr>
          <p:cNvCxnSpPr>
            <a:stCxn id="35" idx="1"/>
            <a:endCxn id="40" idx="3"/>
          </p:cNvCxnSpPr>
          <p:nvPr/>
        </p:nvCxnSpPr>
        <p:spPr>
          <a:xfrm flipH="1">
            <a:off x="3263226" y="3969000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074610D-CC23-423B-8F31-335519C883D7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2138226" y="4509000"/>
            <a:ext cx="0" cy="665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2F02EB-2204-4368-8885-7B4A963B2780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3263226" y="5714673"/>
            <a:ext cx="313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3E979E-792D-40C7-BE8F-53A9FA1D12F6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5826317" y="5714673"/>
            <a:ext cx="1438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2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/>
              <a:t>Results and analysis</a:t>
            </a:r>
            <a:endParaRPr lang="en-US" sz="40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C6DA6-0B44-4A32-A654-30D48637703E}"/>
              </a:ext>
            </a:extLst>
          </p:cNvPr>
          <p:cNvSpPr txBox="1"/>
          <p:nvPr/>
        </p:nvSpPr>
        <p:spPr>
          <a:xfrm>
            <a:off x="599225" y="1051693"/>
            <a:ext cx="7356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Fixation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Mean (Accuracy) - Standard Deviation (Precision)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Fast Fourier Transform (FFT) of 1 Hz Oscillation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Relative Gains (Fixation A</a:t>
            </a:r>
            <a:r>
              <a:rPr lang="en-NZ" sz="2400" dirty="0">
                <a:latin typeface="Abadi" panose="020B0604020104020204" pitchFamily="34" charset="0"/>
              </a:rPr>
              <a:t>1</a:t>
            </a:r>
            <a:r>
              <a:rPr lang="en-NZ" sz="2400" dirty="0"/>
              <a:t>/Calibration A0)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7A2AF-D98D-41BF-8AC6-9CEEFEE30B9C}"/>
              </a:ext>
            </a:extLst>
          </p:cNvPr>
          <p:cNvSpPr txBox="1"/>
          <p:nvPr/>
        </p:nvSpPr>
        <p:spPr>
          <a:xfrm>
            <a:off x="8096475" y="2405910"/>
            <a:ext cx="300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>
                <a:latin typeface="Arial" panose="020B0604020202020204" pitchFamily="34" charset="0"/>
                <a:cs typeface="Arial" panose="020B0604020202020204" pitchFamily="34" charset="0"/>
              </a:rPr>
              <a:t>*Test data from Subject-M1608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53164F-D9CF-43E5-9863-F9CFD83BAB0D}"/>
              </a:ext>
            </a:extLst>
          </p:cNvPr>
          <p:cNvGrpSpPr/>
          <p:nvPr/>
        </p:nvGrpSpPr>
        <p:grpSpPr>
          <a:xfrm>
            <a:off x="1094510" y="2802419"/>
            <a:ext cx="4680000" cy="3510000"/>
            <a:chOff x="6442364" y="3047999"/>
            <a:chExt cx="4680000" cy="35100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22D35DB-B006-4D5C-866A-F22B4DE87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2364" y="3047999"/>
              <a:ext cx="4680000" cy="351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89B114-28DA-441B-9BEE-D44F65F06823}"/>
                </a:ext>
              </a:extLst>
            </p:cNvPr>
            <p:cNvSpPr/>
            <p:nvPr/>
          </p:nvSpPr>
          <p:spPr>
            <a:xfrm>
              <a:off x="6442364" y="3047999"/>
              <a:ext cx="4680000" cy="3510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F7C57E-BDEC-4D46-AFAE-3030DA747FDF}"/>
              </a:ext>
            </a:extLst>
          </p:cNvPr>
          <p:cNvGrpSpPr/>
          <p:nvPr/>
        </p:nvGrpSpPr>
        <p:grpSpPr>
          <a:xfrm>
            <a:off x="6417488" y="2802419"/>
            <a:ext cx="4680002" cy="3510000"/>
            <a:chOff x="6417490" y="2989455"/>
            <a:chExt cx="4680002" cy="3510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F771F5C-6128-47DF-9F96-32E64333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7490" y="2989455"/>
              <a:ext cx="4680000" cy="3510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715816-C98A-48A3-B2D3-CA95CEA6AF67}"/>
                </a:ext>
              </a:extLst>
            </p:cNvPr>
            <p:cNvSpPr/>
            <p:nvPr/>
          </p:nvSpPr>
          <p:spPr>
            <a:xfrm>
              <a:off x="6417492" y="2989455"/>
              <a:ext cx="4680000" cy="3510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269836-5CC6-44F5-BF76-B2823DF6BE15}"/>
              </a:ext>
            </a:extLst>
          </p:cNvPr>
          <p:cNvSpPr txBox="1"/>
          <p:nvPr/>
        </p:nvSpPr>
        <p:spPr>
          <a:xfrm>
            <a:off x="1454510" y="6281993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Fixation Test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E6F8E-D563-4B4A-9314-5034E8F38DC1}"/>
              </a:ext>
            </a:extLst>
          </p:cNvPr>
          <p:cNvSpPr txBox="1"/>
          <p:nvPr/>
        </p:nvSpPr>
        <p:spPr>
          <a:xfrm>
            <a:off x="6777488" y="6312419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FFT Analysis of first fixation point 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9E498F-9A68-4E25-B804-93B90A40C480}"/>
              </a:ext>
            </a:extLst>
          </p:cNvPr>
          <p:cNvSpPr/>
          <p:nvPr/>
        </p:nvSpPr>
        <p:spPr>
          <a:xfrm>
            <a:off x="4013200" y="3346450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7EFFEB-58E6-412C-A184-C70CEE713A66}"/>
              </a:ext>
            </a:extLst>
          </p:cNvPr>
          <p:cNvSpPr/>
          <p:nvPr/>
        </p:nvSpPr>
        <p:spPr>
          <a:xfrm>
            <a:off x="2352040" y="3950970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C3DE4A-7F8D-4CC4-A4EB-B129383F99C2}"/>
              </a:ext>
            </a:extLst>
          </p:cNvPr>
          <p:cNvSpPr/>
          <p:nvPr/>
        </p:nvSpPr>
        <p:spPr>
          <a:xfrm>
            <a:off x="3708400" y="4817351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3C9B18-9E38-4BEC-94AD-E62385B98931}"/>
              </a:ext>
            </a:extLst>
          </p:cNvPr>
          <p:cNvSpPr/>
          <p:nvPr/>
        </p:nvSpPr>
        <p:spPr>
          <a:xfrm>
            <a:off x="2047240" y="5537562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26B13-AA3E-4A0E-810A-B98191AE1C35}"/>
              </a:ext>
            </a:extLst>
          </p:cNvPr>
          <p:cNvSpPr txBox="1"/>
          <p:nvPr/>
        </p:nvSpPr>
        <p:spPr>
          <a:xfrm>
            <a:off x="58875" y="5081954"/>
            <a:ext cx="10080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NZ" sz="1400" dirty="0"/>
              <a:t>Calibration Points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3EE90B-A7FD-40F7-BB93-A42B1A796A13}"/>
              </a:ext>
            </a:extLst>
          </p:cNvPr>
          <p:cNvCxnSpPr>
            <a:stCxn id="22" idx="3"/>
            <a:endCxn id="21" idx="2"/>
          </p:cNvCxnSpPr>
          <p:nvPr/>
        </p:nvCxnSpPr>
        <p:spPr>
          <a:xfrm>
            <a:off x="1066875" y="5343564"/>
            <a:ext cx="980365" cy="37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51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Results and analysis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02A5B-61BF-4CDA-B49A-05BAD103E481}"/>
              </a:ext>
            </a:extLst>
          </p:cNvPr>
          <p:cNvSpPr txBox="1"/>
          <p:nvPr/>
        </p:nvSpPr>
        <p:spPr>
          <a:xfrm>
            <a:off x="8533799" y="2068427"/>
            <a:ext cx="305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>
                <a:latin typeface="Arial" panose="020B0604020202020204" pitchFamily="34" charset="0"/>
                <a:cs typeface="Arial" panose="020B0604020202020204" pitchFamily="34" charset="0"/>
              </a:rPr>
              <a:t>*Test data from Subject-M1608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D2C957-6C48-4FF3-9A93-E3A0A40381C1}"/>
              </a:ext>
            </a:extLst>
          </p:cNvPr>
          <p:cNvGrpSpPr/>
          <p:nvPr/>
        </p:nvGrpSpPr>
        <p:grpSpPr>
          <a:xfrm>
            <a:off x="6912774" y="2678356"/>
            <a:ext cx="4680000" cy="3510000"/>
            <a:chOff x="1420091" y="2957945"/>
            <a:chExt cx="4680000" cy="35100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27209F6-23FE-460C-9DFF-5D325C1DF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0091" y="2957945"/>
              <a:ext cx="4680000" cy="351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DDB2E1-E608-4B14-90EB-B5DA86D533F6}"/>
                </a:ext>
              </a:extLst>
            </p:cNvPr>
            <p:cNvSpPr/>
            <p:nvPr/>
          </p:nvSpPr>
          <p:spPr>
            <a:xfrm>
              <a:off x="1420091" y="2957945"/>
              <a:ext cx="4680000" cy="3510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DEE9D-8A20-4EFE-B7F7-4694BF8442A6}"/>
              </a:ext>
            </a:extLst>
          </p:cNvPr>
          <p:cNvSpPr txBox="1"/>
          <p:nvPr/>
        </p:nvSpPr>
        <p:spPr>
          <a:xfrm>
            <a:off x="7272774" y="6192566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Tracking Test Data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35A951-3F3C-463E-BBCB-303242705FA8}"/>
              </a:ext>
            </a:extLst>
          </p:cNvPr>
          <p:cNvSpPr/>
          <p:nvPr/>
        </p:nvSpPr>
        <p:spPr>
          <a:xfrm>
            <a:off x="8460509" y="5092122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292DD-69CB-44EA-8CE8-FDBDB208C5B5}"/>
              </a:ext>
            </a:extLst>
          </p:cNvPr>
          <p:cNvSpPr/>
          <p:nvPr/>
        </p:nvSpPr>
        <p:spPr>
          <a:xfrm>
            <a:off x="10063287" y="4555956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203476-DB78-4CAB-BB13-60D331371915}"/>
              </a:ext>
            </a:extLst>
          </p:cNvPr>
          <p:cNvSpPr/>
          <p:nvPr/>
        </p:nvSpPr>
        <p:spPr>
          <a:xfrm>
            <a:off x="9174287" y="3383322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2E1774-6495-4DA7-8EA5-304A7EBDB0EE}"/>
              </a:ext>
            </a:extLst>
          </p:cNvPr>
          <p:cNvSpPr/>
          <p:nvPr/>
        </p:nvSpPr>
        <p:spPr>
          <a:xfrm>
            <a:off x="8958387" y="5032208"/>
            <a:ext cx="360000" cy="36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C5C95-2481-43FE-8130-935D9A4AA627}"/>
              </a:ext>
            </a:extLst>
          </p:cNvPr>
          <p:cNvSpPr txBox="1"/>
          <p:nvPr/>
        </p:nvSpPr>
        <p:spPr>
          <a:xfrm>
            <a:off x="6912774" y="2042748"/>
            <a:ext cx="10080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NZ" sz="1400" dirty="0"/>
              <a:t>Calibration Points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56E9EA-B08A-4F89-BCEE-DC62781C492C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7920774" y="2304358"/>
            <a:ext cx="1306234" cy="1131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62651E-900D-4607-BB07-92B514F3E86A}"/>
              </a:ext>
            </a:extLst>
          </p:cNvPr>
          <p:cNvSpPr txBox="1"/>
          <p:nvPr/>
        </p:nvSpPr>
        <p:spPr>
          <a:xfrm>
            <a:off x="625593" y="1051693"/>
            <a:ext cx="58694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Tracking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Quantify ‘tracking’ 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Gain (Amplitude)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Phase (Lag)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Dominant minus Non-Dominant Eye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E87EA2D-D149-4F8A-967D-6354607562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618" r="6643"/>
          <a:stretch/>
        </p:blipFill>
        <p:spPr>
          <a:xfrm>
            <a:off x="1645184" y="3113796"/>
            <a:ext cx="3960000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0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Conclusion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F1F95-D26B-40C6-84A6-D9D874A4EAE9}"/>
              </a:ext>
            </a:extLst>
          </p:cNvPr>
          <p:cNvSpPr txBox="1"/>
          <p:nvPr/>
        </p:nvSpPr>
        <p:spPr>
          <a:xfrm>
            <a:off x="599224" y="1288474"/>
            <a:ext cx="9230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Use Eye-tracking system to classify between strabismic and ‘visually-normal’ subject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Magnitude of oscillations at </a:t>
            </a:r>
            <a:r>
              <a:rPr lang="en-NZ" sz="2400" dirty="0">
                <a:latin typeface="Abadi" panose="020B0604020104020204" pitchFamily="34" charset="0"/>
              </a:rPr>
              <a:t>1 </a:t>
            </a:r>
            <a:r>
              <a:rPr lang="en-NZ" sz="2400" dirty="0"/>
              <a:t>Hz in all 9 gaze directions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Relative gain (A</a:t>
            </a:r>
            <a:r>
              <a:rPr lang="en-NZ" sz="2400" dirty="0">
                <a:latin typeface="Abadi" panose="020B0604020104020204" pitchFamily="34" charset="0"/>
              </a:rPr>
              <a:t>1</a:t>
            </a:r>
            <a:r>
              <a:rPr lang="en-NZ" sz="2400" dirty="0"/>
              <a:t>/A0) used to show significantly high magnitude oscillations</a:t>
            </a:r>
          </a:p>
          <a:p>
            <a:pPr lvl="1"/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Difference between DE and NDE used to illustrate tracking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35605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Future work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3F92F-FD65-4A4E-A022-E663B723313D}"/>
              </a:ext>
            </a:extLst>
          </p:cNvPr>
          <p:cNvSpPr txBox="1"/>
          <p:nvPr/>
        </p:nvSpPr>
        <p:spPr>
          <a:xfrm>
            <a:off x="599225" y="1288474"/>
            <a:ext cx="92305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Further Testing of Subjects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Strabismic subjects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‘Visually-normal’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Automated analysis via Machine 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Classify type and severity strabismus autonomously using 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Less invasive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Non-contact eye-tracker suitable for children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Mobile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Ability to use in clinical practices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283470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Research intent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7D47FD2-5FA8-204A-88E0-D9C02FBF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6766B1-D1AD-E247-AF10-A8BECAB16179}"/>
              </a:ext>
            </a:extLst>
          </p:cNvPr>
          <p:cNvSpPr/>
          <p:nvPr/>
        </p:nvSpPr>
        <p:spPr>
          <a:xfrm>
            <a:off x="599223" y="1366897"/>
            <a:ext cx="986999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Existing methods for detection of visual deficits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Lack of quantitative measures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Subjective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Manual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Expensive </a:t>
            </a:r>
          </a:p>
          <a:p>
            <a:pPr lvl="1"/>
            <a:endParaRPr lang="en-NZ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AD9EA-2EE7-DB43-AB3C-92C72682ED7D}"/>
              </a:ext>
            </a:extLst>
          </p:cNvPr>
          <p:cNvSpPr/>
          <p:nvPr/>
        </p:nvSpPr>
        <p:spPr>
          <a:xfrm>
            <a:off x="599224" y="3429000"/>
            <a:ext cx="94326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Application of technology in diagnosis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Computer-based systems can increase accessibility to testing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Automated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Portable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Enable quantitative analysis for diagnosis as well as treatment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245036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Visual deficits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A5DC6ED-976A-DA4C-8731-0F956B01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A3BCC7-7708-6743-B353-0474DF20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327250" y="1419225"/>
            <a:ext cx="3664597" cy="2204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C5C6B-D9C9-FF46-924A-9F4626F42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327250" y="3633787"/>
            <a:ext cx="3664599" cy="2204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8CF830-95E5-584E-B868-C3A8A606F845}"/>
              </a:ext>
            </a:extLst>
          </p:cNvPr>
          <p:cNvSpPr/>
          <p:nvPr/>
        </p:nvSpPr>
        <p:spPr>
          <a:xfrm>
            <a:off x="599225" y="1419225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Strabismus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Misalignment of visual axes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Caused by disorder in the coordination of extraocular muscles</a:t>
            </a:r>
          </a:p>
          <a:p>
            <a:pPr lvl="1"/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69CB0-C234-7F4A-AEA2-D26E08299993}"/>
              </a:ext>
            </a:extLst>
          </p:cNvPr>
          <p:cNvSpPr/>
          <p:nvPr/>
        </p:nvSpPr>
        <p:spPr>
          <a:xfrm>
            <a:off x="599225" y="3218080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Complications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High prevalence in children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May lead to amblyopia (decreased vision) in the strabismic eye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Lack of treatment during childhood may result in permanent vision loss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lvl="1"/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A9353-8FAB-204F-8C90-BD946284BE97}"/>
              </a:ext>
            </a:extLst>
          </p:cNvPr>
          <p:cNvSpPr txBox="1"/>
          <p:nvPr/>
        </p:nvSpPr>
        <p:spPr>
          <a:xfrm>
            <a:off x="7327250" y="5763928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Four main types of strabismus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12D619-4831-CC4D-801A-E76FEBF856FF}"/>
              </a:ext>
            </a:extLst>
          </p:cNvPr>
          <p:cNvSpPr/>
          <p:nvPr/>
        </p:nvSpPr>
        <p:spPr>
          <a:xfrm>
            <a:off x="7566991" y="1604756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346A2D-BF54-B34B-B588-23E36D566152}"/>
              </a:ext>
            </a:extLst>
          </p:cNvPr>
          <p:cNvSpPr/>
          <p:nvPr/>
        </p:nvSpPr>
        <p:spPr>
          <a:xfrm>
            <a:off x="7647954" y="2614125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8AD92-9F0F-A848-85E1-1C605942C5F4}"/>
              </a:ext>
            </a:extLst>
          </p:cNvPr>
          <p:cNvSpPr/>
          <p:nvPr/>
        </p:nvSpPr>
        <p:spPr>
          <a:xfrm>
            <a:off x="10284784" y="3796394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42AFBF-6AE9-664D-8747-775BBC07DF05}"/>
              </a:ext>
            </a:extLst>
          </p:cNvPr>
          <p:cNvSpPr/>
          <p:nvPr/>
        </p:nvSpPr>
        <p:spPr>
          <a:xfrm>
            <a:off x="10225848" y="4829147"/>
            <a:ext cx="569844" cy="343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8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Eye-tracking system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76F6C2C-62EB-6C4F-AB72-68AE6125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B6F66-FB34-6F41-B2BD-DC2D0E5F2332}"/>
              </a:ext>
            </a:extLst>
          </p:cNvPr>
          <p:cNvSpPr txBox="1"/>
          <p:nvPr/>
        </p:nvSpPr>
        <p:spPr>
          <a:xfrm>
            <a:off x="7480012" y="4834412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Ober Consulting Jazz-Novo eye-tracker</a:t>
            </a:r>
          </a:p>
        </p:txBody>
      </p:sp>
      <p:pic>
        <p:nvPicPr>
          <p:cNvPr id="8" name="Picture 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B5892285-AE93-4C40-AE40-080F38EE4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7" t="9123" r="10869"/>
          <a:stretch/>
        </p:blipFill>
        <p:spPr>
          <a:xfrm>
            <a:off x="7690560" y="1348619"/>
            <a:ext cx="3538904" cy="3535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63EEA6-2A49-604B-A00D-4DFEEFAB7E41}"/>
              </a:ext>
            </a:extLst>
          </p:cNvPr>
          <p:cNvSpPr/>
          <p:nvPr/>
        </p:nvSpPr>
        <p:spPr>
          <a:xfrm>
            <a:off x="599225" y="1348619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Jazz-novo eye-tracker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Eye movements measured through infrared oculography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Infrared emitters/sensors are located between the eyes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Outputs resultant position left and right eye as a single gaze 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High sampling frequency - 1kHz</a:t>
            </a:r>
          </a:p>
        </p:txBody>
      </p:sp>
    </p:spTree>
    <p:extLst>
      <p:ext uri="{BB962C8B-B14F-4D97-AF65-F5344CB8AC3E}">
        <p14:creationId xmlns:p14="http://schemas.microsoft.com/office/powerpoint/2010/main" val="419626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4A3449-2F0F-F443-9597-6169C102C66C}"/>
              </a:ext>
            </a:extLst>
          </p:cNvPr>
          <p:cNvSpPr/>
          <p:nvPr/>
        </p:nvSpPr>
        <p:spPr>
          <a:xfrm>
            <a:off x="599225" y="134861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Characteristics of strabismus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Misalignment of visual axes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The eye used for fixation can alternate</a:t>
            </a:r>
          </a:p>
        </p:txBody>
      </p:sp>
      <p:pic>
        <p:nvPicPr>
          <p:cNvPr id="9" name="Picture 8" descr="A desk with a computer monitor and keyboard&#10;&#10;Description automatically generated">
            <a:extLst>
              <a:ext uri="{FF2B5EF4-FFF2-40B4-BE49-F238E27FC236}">
                <a16:creationId xmlns:a16="http://schemas.microsoft.com/office/drawing/2014/main" id="{F20229D5-892C-C14C-BC85-3A982AAE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" t="5229" b="-1"/>
          <a:stretch/>
        </p:blipFill>
        <p:spPr>
          <a:xfrm>
            <a:off x="7327251" y="1937326"/>
            <a:ext cx="4094922" cy="2983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D80CF-3043-DE49-9054-2AD7C7EB291F}"/>
              </a:ext>
            </a:extLst>
          </p:cNvPr>
          <p:cNvSpPr txBox="1"/>
          <p:nvPr/>
        </p:nvSpPr>
        <p:spPr>
          <a:xfrm>
            <a:off x="7480012" y="4920674"/>
            <a:ext cx="39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Red (Left) and Blue (Right) </a:t>
            </a:r>
          </a:p>
          <a:p>
            <a:pPr algn="ctr"/>
            <a:r>
              <a:rPr lang="en-NZ" dirty="0"/>
              <a:t>Dichroic 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523DCD-B242-6341-9F1D-AA88DF71AD07}"/>
              </a:ext>
            </a:extLst>
          </p:cNvPr>
          <p:cNvSpPr/>
          <p:nvPr/>
        </p:nvSpPr>
        <p:spPr>
          <a:xfrm>
            <a:off x="599225" y="286250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Dichoptic presentation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Enable viewing of independent images by each eye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Analysis of visual capability of each eye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346655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1120C4-7251-724C-A9B7-71DC49426DE4}"/>
              </a:ext>
            </a:extLst>
          </p:cNvPr>
          <p:cNvSpPr/>
          <p:nvPr/>
        </p:nvSpPr>
        <p:spPr>
          <a:xfrm>
            <a:off x="599225" y="1348619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Fixation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1 Hz alternation of red and blue stimuli at 9 locations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Filters will allow the stimulus to be visible to one eye at a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Oscillation in gaze position may be present if the subject has misalignment in visual axes</a:t>
            </a:r>
          </a:p>
        </p:txBody>
      </p:sp>
      <p:pic>
        <p:nvPicPr>
          <p:cNvPr id="10" name="Online Media 9" descr="FixationTest.mov">
            <a:hlinkClick r:id="" action="ppaction://media"/>
            <a:extLst>
              <a:ext uri="{FF2B5EF4-FFF2-40B4-BE49-F238E27FC236}">
                <a16:creationId xmlns:a16="http://schemas.microsoft.com/office/drawing/2014/main" id="{D413B80D-4BA7-A24E-BD1A-E13B24A4A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6435" y="1843950"/>
            <a:ext cx="4236339" cy="3170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BFD4C6-BB18-C947-B81E-FEBD215896A7}"/>
              </a:ext>
            </a:extLst>
          </p:cNvPr>
          <p:cNvSpPr txBox="1"/>
          <p:nvPr/>
        </p:nvSpPr>
        <p:spPr>
          <a:xfrm>
            <a:off x="7480012" y="5014049"/>
            <a:ext cx="39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9-point fixation test with red/blue alternations</a:t>
            </a:r>
          </a:p>
        </p:txBody>
      </p:sp>
    </p:spTree>
    <p:extLst>
      <p:ext uri="{BB962C8B-B14F-4D97-AF65-F5344CB8AC3E}">
        <p14:creationId xmlns:p14="http://schemas.microsoft.com/office/powerpoint/2010/main" val="26939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064F06-F85D-1F40-A163-F9F0D4647F2A}"/>
              </a:ext>
            </a:extLst>
          </p:cNvPr>
          <p:cNvSpPr/>
          <p:nvPr/>
        </p:nvSpPr>
        <p:spPr>
          <a:xfrm>
            <a:off x="599225" y="1366897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Tracking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Stimuli of both colours will displace horizontally and vertically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Gaze position can be analysed against the target trajectory to quantify the tracking performance </a:t>
            </a:r>
          </a:p>
        </p:txBody>
      </p:sp>
      <p:pic>
        <p:nvPicPr>
          <p:cNvPr id="3" name="Online Media 2" descr="Tracking.mov">
            <a:hlinkClick r:id="" action="ppaction://media"/>
            <a:extLst>
              <a:ext uri="{FF2B5EF4-FFF2-40B4-BE49-F238E27FC236}">
                <a16:creationId xmlns:a16="http://schemas.microsoft.com/office/drawing/2014/main" id="{E0C00B82-A88F-8D4F-9A16-65EC15953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754" y="1833593"/>
            <a:ext cx="4264020" cy="3190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5A867-92E5-AA48-B97B-2C13FC75571E}"/>
              </a:ext>
            </a:extLst>
          </p:cNvPr>
          <p:cNvSpPr txBox="1"/>
          <p:nvPr/>
        </p:nvSpPr>
        <p:spPr>
          <a:xfrm>
            <a:off x="7480012" y="5014049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Horizontal and vertical tracking test </a:t>
            </a:r>
          </a:p>
        </p:txBody>
      </p:sp>
    </p:spTree>
    <p:extLst>
      <p:ext uri="{BB962C8B-B14F-4D97-AF65-F5344CB8AC3E}">
        <p14:creationId xmlns:p14="http://schemas.microsoft.com/office/powerpoint/2010/main" val="39090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43018"/>
            <a:ext cx="10993549" cy="708676"/>
          </a:xfrm>
        </p:spPr>
        <p:txBody>
          <a:bodyPr>
            <a:normAutofit/>
          </a:bodyPr>
          <a:lstStyle/>
          <a:p>
            <a:r>
              <a:rPr lang="en-US" sz="4000" dirty="0"/>
              <a:t>data acquisition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8D454C9-ABA3-4DF1-86C6-A54BFA642A38}"/>
              </a:ext>
            </a:extLst>
          </p:cNvPr>
          <p:cNvGrpSpPr/>
          <p:nvPr/>
        </p:nvGrpSpPr>
        <p:grpSpPr>
          <a:xfrm>
            <a:off x="1278142" y="3126896"/>
            <a:ext cx="3960000" cy="2880000"/>
            <a:chOff x="7992774" y="1159693"/>
            <a:chExt cx="3600000" cy="25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BC7FFC-6F29-4EF7-B327-E600A85390DE}"/>
                </a:ext>
              </a:extLst>
            </p:cNvPr>
            <p:cNvSpPr/>
            <p:nvPr/>
          </p:nvSpPr>
          <p:spPr>
            <a:xfrm>
              <a:off x="7992774" y="1159693"/>
              <a:ext cx="3600000" cy="25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6FBBC6-6C04-4169-9AD5-36A5EEB1F4E1}"/>
                </a:ext>
              </a:extLst>
            </p:cNvPr>
            <p:cNvSpPr/>
            <p:nvPr/>
          </p:nvSpPr>
          <p:spPr>
            <a:xfrm>
              <a:off x="8013555" y="1180474"/>
              <a:ext cx="360000" cy="36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C8E79C-E608-4BEA-95FA-B243FFC89F81}"/>
                </a:ext>
              </a:extLst>
            </p:cNvPr>
            <p:cNvSpPr/>
            <p:nvPr/>
          </p:nvSpPr>
          <p:spPr>
            <a:xfrm>
              <a:off x="8609971" y="154047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6728D5-A3FE-46E0-B635-6DF23AEB9DF5}"/>
                </a:ext>
              </a:extLst>
            </p:cNvPr>
            <p:cNvSpPr/>
            <p:nvPr/>
          </p:nvSpPr>
          <p:spPr>
            <a:xfrm>
              <a:off x="8603044" y="319222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535832-CFB8-4FE8-82A1-DB5A5F481B74}"/>
                </a:ext>
              </a:extLst>
            </p:cNvPr>
            <p:cNvSpPr/>
            <p:nvPr/>
          </p:nvSpPr>
          <p:spPr>
            <a:xfrm>
              <a:off x="10871405" y="154047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523C4D-9B7A-4A03-81A4-59E40F880084}"/>
                </a:ext>
              </a:extLst>
            </p:cNvPr>
            <p:cNvSpPr/>
            <p:nvPr/>
          </p:nvSpPr>
          <p:spPr>
            <a:xfrm>
              <a:off x="10871405" y="319222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692B79-1DE2-4E57-8A7F-6B06866F391B}"/>
                </a:ext>
              </a:extLst>
            </p:cNvPr>
            <p:cNvSpPr/>
            <p:nvPr/>
          </p:nvSpPr>
          <p:spPr>
            <a:xfrm>
              <a:off x="8040239" y="12884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43680A-D262-4199-815A-BB45311FF89F}"/>
                </a:ext>
              </a:extLst>
            </p:cNvPr>
            <p:cNvSpPr/>
            <p:nvPr/>
          </p:nvSpPr>
          <p:spPr>
            <a:xfrm>
              <a:off x="8228530" y="12884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8CFC84-A0E0-42FE-93CF-81A25A0566D7}"/>
              </a:ext>
            </a:extLst>
          </p:cNvPr>
          <p:cNvSpPr txBox="1"/>
          <p:nvPr/>
        </p:nvSpPr>
        <p:spPr>
          <a:xfrm>
            <a:off x="599224" y="1288474"/>
            <a:ext cx="73993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Calibration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4-point calibration for fixation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2-point calibration for tracking tests (x2 sets)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Acquire relative screen coordinates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F017DF-B7F7-487D-B28B-59B3241F586C}"/>
              </a:ext>
            </a:extLst>
          </p:cNvPr>
          <p:cNvGrpSpPr/>
          <p:nvPr/>
        </p:nvGrpSpPr>
        <p:grpSpPr>
          <a:xfrm>
            <a:off x="7327251" y="3150646"/>
            <a:ext cx="3960000" cy="2880000"/>
            <a:chOff x="7992774" y="4139618"/>
            <a:chExt cx="3600000" cy="25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89417C-1819-44D4-ACC4-ABA38805013D}"/>
                </a:ext>
              </a:extLst>
            </p:cNvPr>
            <p:cNvSpPr/>
            <p:nvPr/>
          </p:nvSpPr>
          <p:spPr>
            <a:xfrm>
              <a:off x="7992774" y="4139618"/>
              <a:ext cx="3600000" cy="252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8B3F4E-560B-41DD-953C-41AD9BF662EC}"/>
                </a:ext>
              </a:extLst>
            </p:cNvPr>
            <p:cNvSpPr/>
            <p:nvPr/>
          </p:nvSpPr>
          <p:spPr>
            <a:xfrm>
              <a:off x="8013555" y="4160399"/>
              <a:ext cx="360000" cy="36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9E51F6-CC70-42F8-82E3-1CB4B8DA129D}"/>
                </a:ext>
              </a:extLst>
            </p:cNvPr>
            <p:cNvSpPr/>
            <p:nvPr/>
          </p:nvSpPr>
          <p:spPr>
            <a:xfrm>
              <a:off x="9738774" y="437639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C956451-3D31-4542-88DC-8D7FC3CF22D3}"/>
                </a:ext>
              </a:extLst>
            </p:cNvPr>
            <p:cNvSpPr/>
            <p:nvPr/>
          </p:nvSpPr>
          <p:spPr>
            <a:xfrm>
              <a:off x="8603044" y="5345618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1AA798-5744-4F32-B557-25FCAB45EECC}"/>
                </a:ext>
              </a:extLst>
            </p:cNvPr>
            <p:cNvSpPr/>
            <p:nvPr/>
          </p:nvSpPr>
          <p:spPr>
            <a:xfrm>
              <a:off x="9738774" y="630196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EAA0CB-546E-421A-A45F-E179A3AE0E3E}"/>
                </a:ext>
              </a:extLst>
            </p:cNvPr>
            <p:cNvSpPr/>
            <p:nvPr/>
          </p:nvSpPr>
          <p:spPr>
            <a:xfrm>
              <a:off x="10871405" y="5345618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4CCA20-8D41-4B63-8589-17FC6B970958}"/>
                </a:ext>
              </a:extLst>
            </p:cNvPr>
            <p:cNvSpPr/>
            <p:nvPr/>
          </p:nvSpPr>
          <p:spPr>
            <a:xfrm>
              <a:off x="8040239" y="4268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DDDE0C6-AC44-4402-84D2-333BDF5750EF}"/>
                </a:ext>
              </a:extLst>
            </p:cNvPr>
            <p:cNvSpPr/>
            <p:nvPr/>
          </p:nvSpPr>
          <p:spPr>
            <a:xfrm>
              <a:off x="8228530" y="4268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C917F2A-253A-4AB7-9CEB-5390B7448778}"/>
              </a:ext>
            </a:extLst>
          </p:cNvPr>
          <p:cNvSpPr txBox="1"/>
          <p:nvPr/>
        </p:nvSpPr>
        <p:spPr>
          <a:xfrm>
            <a:off x="1278142" y="6062718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Fixation Test Calibration Points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6C356-AFFA-4878-8AB7-B0509C38C7F3}"/>
              </a:ext>
            </a:extLst>
          </p:cNvPr>
          <p:cNvSpPr txBox="1"/>
          <p:nvPr/>
        </p:nvSpPr>
        <p:spPr>
          <a:xfrm>
            <a:off x="7447851" y="606271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Tracking Test Calibration Points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ED98C5-3C9F-4153-BE60-9C6DE5A92B2D}"/>
              </a:ext>
            </a:extLst>
          </p:cNvPr>
          <p:cNvCxnSpPr>
            <a:cxnSpLocks/>
          </p:cNvCxnSpPr>
          <p:nvPr/>
        </p:nvCxnSpPr>
        <p:spPr>
          <a:xfrm>
            <a:off x="4504036" y="3853243"/>
            <a:ext cx="0" cy="14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DEE77-E37A-444B-BF44-FE16368616A0}"/>
              </a:ext>
            </a:extLst>
          </p:cNvPr>
          <p:cNvCxnSpPr>
            <a:cxnSpLocks/>
          </p:cNvCxnSpPr>
          <p:nvPr/>
        </p:nvCxnSpPr>
        <p:spPr>
          <a:xfrm flipV="1">
            <a:off x="2016459" y="3853244"/>
            <a:ext cx="0" cy="14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70FA7F-4E08-4AAD-9A8E-17786AB0E0E7}"/>
              </a:ext>
            </a:extLst>
          </p:cNvPr>
          <p:cNvCxnSpPr>
            <a:cxnSpLocks/>
          </p:cNvCxnSpPr>
          <p:nvPr/>
        </p:nvCxnSpPr>
        <p:spPr>
          <a:xfrm flipH="1">
            <a:off x="2237855" y="5507652"/>
            <a:ext cx="2050171" cy="7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7B4E68-3508-4ACB-B904-C8AFE0608515}"/>
              </a:ext>
            </a:extLst>
          </p:cNvPr>
          <p:cNvSpPr txBox="1"/>
          <p:nvPr/>
        </p:nvSpPr>
        <p:spPr>
          <a:xfrm>
            <a:off x="8187394" y="4405980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AF244-9947-410F-A263-526452D8B3C6}"/>
              </a:ext>
            </a:extLst>
          </p:cNvPr>
          <p:cNvSpPr txBox="1"/>
          <p:nvPr/>
        </p:nvSpPr>
        <p:spPr>
          <a:xfrm>
            <a:off x="10612545" y="4405980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90EA87-0420-45AB-94D9-B90B6ED10C94}"/>
              </a:ext>
            </a:extLst>
          </p:cNvPr>
          <p:cNvSpPr txBox="1"/>
          <p:nvPr/>
        </p:nvSpPr>
        <p:spPr>
          <a:xfrm>
            <a:off x="9342888" y="3316171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D275A5-EAEF-4684-AFBA-2398E62C8919}"/>
              </a:ext>
            </a:extLst>
          </p:cNvPr>
          <p:cNvSpPr txBox="1"/>
          <p:nvPr/>
        </p:nvSpPr>
        <p:spPr>
          <a:xfrm>
            <a:off x="9342888" y="5492684"/>
            <a:ext cx="3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12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0259-77A3-A040-BEEE-9B014FA7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58545"/>
            <a:ext cx="10993549" cy="693148"/>
          </a:xfrm>
        </p:spPr>
        <p:txBody>
          <a:bodyPr>
            <a:noAutofit/>
          </a:bodyPr>
          <a:lstStyle/>
          <a:p>
            <a:r>
              <a:rPr lang="en-US" sz="4000" dirty="0"/>
              <a:t>data acquisition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ED2FA5-8FAC-E548-9A8B-B78C4A71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1" y="358545"/>
            <a:ext cx="4265523" cy="693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32E69D-3A61-4783-AE70-0075857344ED}"/>
              </a:ext>
            </a:extLst>
          </p:cNvPr>
          <p:cNvSpPr/>
          <p:nvPr/>
        </p:nvSpPr>
        <p:spPr>
          <a:xfrm>
            <a:off x="599225" y="1782395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/>
              <a:t>Trigger / Synchronisation</a:t>
            </a:r>
          </a:p>
          <a:p>
            <a:endParaRPr lang="en-NZ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White square flashes at start of event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Read by Photodiode</a:t>
            </a:r>
          </a:p>
          <a:p>
            <a:pPr lvl="1"/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dirty="0"/>
              <a:t>Output trigger (Binary </a:t>
            </a: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1 or 0</a:t>
            </a:r>
            <a:r>
              <a:rPr lang="en-NZ" sz="2400" dirty="0"/>
              <a:t>) through Arduino Uno to </a:t>
            </a:r>
            <a:r>
              <a:rPr lang="en-NZ" sz="2400" dirty="0" err="1"/>
              <a:t>Biosemi</a:t>
            </a:r>
            <a:r>
              <a:rPr lang="en-NZ" sz="2400" dirty="0"/>
              <a:t> </a:t>
            </a:r>
            <a:r>
              <a:rPr lang="en-NZ" sz="2400" dirty="0" err="1"/>
              <a:t>ActiveTwo</a:t>
            </a:r>
            <a:endParaRPr lang="en-NZ" sz="2400" dirty="0"/>
          </a:p>
        </p:txBody>
      </p:sp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B4290FD-CF3F-435D-92E9-CF1533F6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12" y="1366897"/>
            <a:ext cx="3600000" cy="4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10DA4-3150-4770-BD61-CB42858A74FF}"/>
              </a:ext>
            </a:extLst>
          </p:cNvPr>
          <p:cNvSpPr txBox="1"/>
          <p:nvPr/>
        </p:nvSpPr>
        <p:spPr>
          <a:xfrm>
            <a:off x="7660010" y="6166897"/>
            <a:ext cx="360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Photodiode and Trigger Setup</a:t>
            </a:r>
          </a:p>
        </p:txBody>
      </p:sp>
    </p:spTree>
    <p:extLst>
      <p:ext uri="{BB962C8B-B14F-4D97-AF65-F5344CB8AC3E}">
        <p14:creationId xmlns:p14="http://schemas.microsoft.com/office/powerpoint/2010/main" val="6863739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3E2E8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7771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1549</TotalTime>
  <Words>648</Words>
  <Application>Microsoft Office PowerPoint</Application>
  <PresentationFormat>Widescreen</PresentationFormat>
  <Paragraphs>144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Abadi</vt:lpstr>
      <vt:lpstr>Arial</vt:lpstr>
      <vt:lpstr>Calibri</vt:lpstr>
      <vt:lpstr>Gill Sans MT</vt:lpstr>
      <vt:lpstr>Wingdings 2</vt:lpstr>
      <vt:lpstr>DividendVTI</vt:lpstr>
      <vt:lpstr>Eye-tracking for Diagnosis of Visual Deficits</vt:lpstr>
      <vt:lpstr>Research intent</vt:lpstr>
      <vt:lpstr>Visual deficits</vt:lpstr>
      <vt:lpstr>Eye-tracking system</vt:lpstr>
      <vt:lpstr>Experimental design</vt:lpstr>
      <vt:lpstr>Experimental design</vt:lpstr>
      <vt:lpstr>Experimental design</vt:lpstr>
      <vt:lpstr>data acquisition</vt:lpstr>
      <vt:lpstr>data acquisition</vt:lpstr>
      <vt:lpstr>data acquisition</vt:lpstr>
      <vt:lpstr>Testing process</vt:lpstr>
      <vt:lpstr>Results and analysis</vt:lpstr>
      <vt:lpstr>Results and analysis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Eye-tracking for Diagnosis of Visual Deficits</dc:title>
  <dc:creator>Jerry Zhang</dc:creator>
  <cp:lastModifiedBy>Sid Raje</cp:lastModifiedBy>
  <cp:revision>112</cp:revision>
  <dcterms:created xsi:type="dcterms:W3CDTF">2019-08-19T10:49:13Z</dcterms:created>
  <dcterms:modified xsi:type="dcterms:W3CDTF">2019-09-25T11:50:06Z</dcterms:modified>
</cp:coreProperties>
</file>